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0"/>
  </p:notesMasterIdLst>
  <p:sldIdLst>
    <p:sldId id="257" r:id="rId5"/>
    <p:sldId id="258" r:id="rId6"/>
    <p:sldId id="263" r:id="rId7"/>
    <p:sldId id="264" r:id="rId8"/>
    <p:sldId id="277" r:id="rId9"/>
    <p:sldId id="278" r:id="rId10"/>
    <p:sldId id="279" r:id="rId11"/>
    <p:sldId id="265" r:id="rId12"/>
    <p:sldId id="280" r:id="rId13"/>
    <p:sldId id="266" r:id="rId14"/>
    <p:sldId id="267" r:id="rId15"/>
    <p:sldId id="268" r:id="rId16"/>
    <p:sldId id="269" r:id="rId17"/>
    <p:sldId id="270" r:id="rId18"/>
    <p:sldId id="271" r:id="rId19"/>
    <p:sldId id="275" r:id="rId20"/>
    <p:sldId id="273" r:id="rId21"/>
    <p:sldId id="262" r:id="rId22"/>
    <p:sldId id="272" r:id="rId23"/>
    <p:sldId id="276" r:id="rId24"/>
    <p:sldId id="286" r:id="rId25"/>
    <p:sldId id="282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B5D46-B321-4379-B626-28177A74F4F8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E6D0C-4410-48C9-A62A-8024E6B1DF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61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266EC-8590-4377-B7A7-F6AC6E6D931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0068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EA5A6F-1D9E-44CF-81B4-9D4102BAF5E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186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014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54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03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266EC-8590-4377-B7A7-F6AC6E6D931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076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032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626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266EC-8590-4377-B7A7-F6AC6E6D931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076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266EC-8590-4377-B7A7-F6AC6E6D931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076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266EC-8590-4377-B7A7-F6AC6E6D931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07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266EC-8590-4377-B7A7-F6AC6E6D931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7588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266EC-8590-4377-B7A7-F6AC6E6D931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076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266EC-8590-4377-B7A7-F6AC6E6D931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07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329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970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266EC-8590-4377-B7A7-F6AC6E6D931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96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266EC-8590-4377-B7A7-F6AC6E6D931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794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81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6375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93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BB6A-C9ED-4BEA-A8F5-49B886D3E2F7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7854FD-B8A3-424E-B5F4-513121BC6E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BB6A-C9ED-4BEA-A8F5-49B886D3E2F7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54FD-B8A3-424E-B5F4-513121BC6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47854FD-B8A3-424E-B5F4-513121BC6E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BB6A-C9ED-4BEA-A8F5-49B886D3E2F7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BB6A-C9ED-4BEA-A8F5-49B886D3E2F7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47854FD-B8A3-424E-B5F4-513121BC6E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BB6A-C9ED-4BEA-A8F5-49B886D3E2F7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7854FD-B8A3-424E-B5F4-513121BC6E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871BB6A-C9ED-4BEA-A8F5-49B886D3E2F7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54FD-B8A3-424E-B5F4-513121BC6E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BB6A-C9ED-4BEA-A8F5-49B886D3E2F7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47854FD-B8A3-424E-B5F4-513121BC6E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BB6A-C9ED-4BEA-A8F5-49B886D3E2F7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47854FD-B8A3-424E-B5F4-513121BC6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BB6A-C9ED-4BEA-A8F5-49B886D3E2F7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7854FD-B8A3-424E-B5F4-513121BC6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7854FD-B8A3-424E-B5F4-513121BC6E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BB6A-C9ED-4BEA-A8F5-49B886D3E2F7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47854FD-B8A3-424E-B5F4-513121BC6E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871BB6A-C9ED-4BEA-A8F5-49B886D3E2F7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871BB6A-C9ED-4BEA-A8F5-49B886D3E2F7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7854FD-B8A3-424E-B5F4-513121BC6E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a/url?sa=i&amp;rct=j&amp;q=&amp;esrc=s&amp;source=images&amp;cd=&amp;cad=rja&amp;uact=8&amp;ved=0ahUKEwiGvpnX0p3XAhUW1WMKHeB6B5kQjRwIBw&amp;url=https://www.labbulletin.com/articles/New-Paper-from-Optibrium-and-Tessella-Illustrates-Scientists-Instincts-Are-Often-Impaired-by-Human-Cognitive-Biases-When-Making-Drug-Discovery-Decisions&amp;psig=AOvVaw2Npmvc9YfF-PO9QNy_rKfr&amp;ust=150963493641231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youtube.com/watch?v=09kiX3p5Vek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leanvideosearch.com/media/action/yt/watch?v=BwYj69LAQOI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 Biology Intro to Statistics</a:t>
            </a:r>
            <a:endParaRPr lang="en-US" dirty="0"/>
          </a:p>
        </p:txBody>
      </p:sp>
      <p:pic>
        <p:nvPicPr>
          <p:cNvPr id="1026" name="Picture 2" descr="Image result for confused scientist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895599"/>
            <a:ext cx="4857750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608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of Variability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Deviation</a:t>
            </a:r>
          </a:p>
          <a:p>
            <a:pPr lvl="2"/>
            <a:r>
              <a:rPr lang="en-US" dirty="0"/>
              <a:t>It shows how much </a:t>
            </a:r>
            <a:r>
              <a:rPr lang="en-US" u="sng" dirty="0"/>
              <a:t>variation</a:t>
            </a:r>
            <a:r>
              <a:rPr lang="en-US" dirty="0"/>
              <a:t> there is from the </a:t>
            </a:r>
            <a:r>
              <a:rPr lang="en-US" dirty="0" smtClean="0"/>
              <a:t>mean.</a:t>
            </a:r>
            <a:endParaRPr lang="en-US" dirty="0"/>
          </a:p>
          <a:p>
            <a:pPr lvl="2"/>
            <a:r>
              <a:rPr lang="en-US" dirty="0" smtClean="0"/>
              <a:t>In normal distribution, about 68% of values are within one standard deviation of the mean</a:t>
            </a:r>
          </a:p>
          <a:p>
            <a:pPr lvl="2"/>
            <a:r>
              <a:rPr lang="en-US" dirty="0" smtClean="0"/>
              <a:t>Often report data in terms of +/- standard deviation</a:t>
            </a:r>
          </a:p>
          <a:p>
            <a:pPr lvl="2"/>
            <a:r>
              <a:rPr lang="en-US" dirty="0" smtClean="0"/>
              <a:t>If data points are close together, the standard deviation with be small</a:t>
            </a:r>
          </a:p>
          <a:p>
            <a:pPr lvl="2"/>
            <a:r>
              <a:rPr lang="en-US" dirty="0" smtClean="0"/>
              <a:t>If data points are spread out, the standard deviation will be larger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6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Deviation</a:t>
            </a:r>
            <a:endParaRPr lang="en-US" dirty="0"/>
          </a:p>
        </p:txBody>
      </p:sp>
      <p:pic>
        <p:nvPicPr>
          <p:cNvPr id="7" name="Picture 2" descr="http://www.syque.com/quality_tools/toolbook/Variation/Image375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01625" y="2264503"/>
            <a:ext cx="4038600" cy="2895732"/>
          </a:xfrm>
          <a:prstGeom prst="rect">
            <a:avLst/>
          </a:prstGeom>
          <a:noFill/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 standard deviation from the mean in either direction on horizontal axis represents 68% of the data</a:t>
            </a:r>
          </a:p>
          <a:p>
            <a:r>
              <a:rPr lang="en-US" dirty="0" smtClean="0"/>
              <a:t>2 standard deviations from the mean and will include ~95% of your data</a:t>
            </a:r>
          </a:p>
          <a:p>
            <a:r>
              <a:rPr lang="en-US" dirty="0" smtClean="0"/>
              <a:t>3 standard deviations form the mean and will include ~99% of your data</a:t>
            </a:r>
          </a:p>
          <a:p>
            <a:endParaRPr lang="en-US" dirty="0" smtClean="0"/>
          </a:p>
          <a:p>
            <a:r>
              <a:rPr lang="en-US" dirty="0" smtClean="0">
                <a:hlinkClick r:id="rId4"/>
              </a:rPr>
              <a:t>Bozeman video</a:t>
            </a:r>
            <a:r>
              <a:rPr lang="en-US" dirty="0" smtClean="0"/>
              <a:t>: Standard Deviation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Standard Deviation</a:t>
            </a:r>
            <a:endParaRPr lang="en-US" dirty="0"/>
          </a:p>
        </p:txBody>
      </p:sp>
      <p:pic>
        <p:nvPicPr>
          <p:cNvPr id="52226" name="Picture 2" descr="http://www.syque.com/quality_tools/toolbook/Variation/Image374.gif"/>
          <p:cNvPicPr>
            <a:picLocks noChangeAspect="1" noChangeArrowheads="1"/>
          </p:cNvPicPr>
          <p:nvPr/>
        </p:nvPicPr>
        <p:blipFill>
          <a:blip r:embed="rId3" cstate="print"/>
          <a:srcRect l="4293" t="73189" r="21288" b="1398"/>
          <a:stretch>
            <a:fillRect/>
          </a:stretch>
        </p:blipFill>
        <p:spPr bwMode="auto">
          <a:xfrm>
            <a:off x="4301074" y="2694411"/>
            <a:ext cx="4385725" cy="210852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2885" y="1447800"/>
            <a:ext cx="2523670" cy="10977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79568"/>
            <a:ext cx="3381375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48768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majority of the values (68%) fall within 1 standard deviation of the mean (+/- 14.13)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57800" y="4497060"/>
            <a:ext cx="228600" cy="184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9782" y="4506381"/>
            <a:ext cx="228600" cy="184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367878" y="3625561"/>
            <a:ext cx="490121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14.13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0" y="3628596"/>
            <a:ext cx="490121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14.13</a:t>
            </a:r>
            <a:endParaRPr 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6468783" y="4556712"/>
            <a:ext cx="807128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Mean = 82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Standard Deviation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Grades from recent quiz in AP Biology:</a:t>
            </a:r>
          </a:p>
          <a:p>
            <a:pPr>
              <a:buNone/>
            </a:pPr>
            <a:r>
              <a:rPr lang="en-US" dirty="0" smtClean="0"/>
              <a:t>	96,  96, 93, 90, 88, 86, 86, 84, 80, 70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Step: </a:t>
            </a:r>
          </a:p>
          <a:p>
            <a:pPr>
              <a:buNone/>
            </a:pPr>
            <a:r>
              <a:rPr lang="en-US" dirty="0" smtClean="0"/>
              <a:t>find the mean (X)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018789"/>
              </p:ext>
            </p:extLst>
          </p:nvPr>
        </p:nvGraphicFramePr>
        <p:xfrm>
          <a:off x="4419601" y="1752595"/>
          <a:ext cx="4419599" cy="4259568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124989"/>
                <a:gridCol w="1285702"/>
                <a:gridCol w="1044633"/>
                <a:gridCol w="964275"/>
              </a:tblGrid>
              <a:tr h="6144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 Number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Measured Value 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</a:t>
                      </a:r>
                      <a:r>
                        <a:rPr kumimoji="0"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  <a:r>
                        <a:rPr lang="en-US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X)</a:t>
                      </a:r>
                      <a:r>
                        <a:rPr lang="en-US" sz="1800" b="1" u="none" strike="noStrike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Mean, X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Std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Dev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7391400" y="2098344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382000" y="2106304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181600"/>
            <a:ext cx="2523670" cy="10977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19" name="Straight Connector 18"/>
          <p:cNvCxnSpPr/>
          <p:nvPr/>
        </p:nvCxnSpPr>
        <p:spPr>
          <a:xfrm>
            <a:off x="2514600" y="4038600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Standard Deviation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Step:</a:t>
            </a:r>
          </a:p>
          <a:p>
            <a:pPr marL="0" indent="0">
              <a:buNone/>
            </a:pPr>
            <a:r>
              <a:rPr lang="en-US" sz="2800" dirty="0" smtClean="0"/>
              <a:t>determine the deviation from the mean for each grade then square it</a:t>
            </a:r>
          </a:p>
          <a:p>
            <a:pPr>
              <a:buNone/>
            </a:pPr>
            <a:endParaRPr lang="en-US" sz="2000" dirty="0" smtClean="0"/>
          </a:p>
          <a:p>
            <a:endParaRPr lang="en-US" sz="2400" b="1" dirty="0" smtClean="0"/>
          </a:p>
          <a:p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104145"/>
              </p:ext>
            </p:extLst>
          </p:nvPr>
        </p:nvGraphicFramePr>
        <p:xfrm>
          <a:off x="4419601" y="1752595"/>
          <a:ext cx="4419599" cy="4259568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124989"/>
                <a:gridCol w="1285702"/>
                <a:gridCol w="1044633"/>
                <a:gridCol w="964275"/>
              </a:tblGrid>
              <a:tr h="6144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 Number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Measured Value 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</a:t>
                      </a:r>
                      <a:r>
                        <a:rPr kumimoji="0"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  <a:r>
                        <a:rPr lang="en-US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X)</a:t>
                      </a:r>
                      <a:r>
                        <a:rPr lang="en-US" sz="1800" b="1" u="none" strike="noStrike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Mean, 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Std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Dev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7391400" y="2098344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382000" y="2106304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181600"/>
            <a:ext cx="2523670" cy="10977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 l="23750" t="35000" r="62500" b="58000"/>
          <a:stretch>
            <a:fillRect/>
          </a:stretch>
        </p:blipFill>
        <p:spPr bwMode="auto">
          <a:xfrm>
            <a:off x="1219200" y="32766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Connector 15"/>
          <p:cNvCxnSpPr/>
          <p:nvPr/>
        </p:nvCxnSpPr>
        <p:spPr>
          <a:xfrm>
            <a:off x="5181600" y="5763904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Standard Deviation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Step 3: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Calculate degrees of freedom (n-1)</a:t>
            </a:r>
          </a:p>
          <a:p>
            <a:pPr marL="231775" indent="0">
              <a:buNone/>
            </a:pPr>
            <a:r>
              <a:rPr lang="en-US" dirty="0" smtClean="0"/>
              <a:t>where n = number of data values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So, 10 – 1 = 9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sz="2000" b="1" dirty="0" smtClean="0"/>
          </a:p>
          <a:p>
            <a:pPr marL="0" indent="0" algn="ctr">
              <a:buNone/>
            </a:pPr>
            <a:endParaRPr lang="en-US" sz="2000" b="1" dirty="0" smtClean="0"/>
          </a:p>
          <a:p>
            <a:pPr marL="0" indent="0" algn="ctr">
              <a:buNone/>
            </a:pPr>
            <a:endParaRPr lang="en-US" sz="2000" b="1" dirty="0" smtClean="0"/>
          </a:p>
          <a:p>
            <a:pPr marL="0" indent="0" algn="ctr">
              <a:spcBef>
                <a:spcPts val="0"/>
              </a:spcBef>
              <a:buNone/>
            </a:pPr>
            <a:endParaRPr lang="en-US" sz="2000" b="1" dirty="0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018789"/>
              </p:ext>
            </p:extLst>
          </p:nvPr>
        </p:nvGraphicFramePr>
        <p:xfrm>
          <a:off x="152401" y="1524000"/>
          <a:ext cx="4419599" cy="4259568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124989"/>
                <a:gridCol w="1285702"/>
                <a:gridCol w="1044633"/>
                <a:gridCol w="964275"/>
              </a:tblGrid>
              <a:tr h="6144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 Number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Measured Value 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</a:t>
                      </a:r>
                      <a:r>
                        <a:rPr kumimoji="0"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  <a:r>
                        <a:rPr lang="en-US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X)</a:t>
                      </a:r>
                      <a:r>
                        <a:rPr lang="en-US" sz="1800" b="1" u="none" strike="noStrike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Mean, 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Std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Dev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3124200" y="1869749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114800" y="1877709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5181600"/>
            <a:ext cx="2523670" cy="10977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16" name="Straight Connector 15"/>
          <p:cNvCxnSpPr/>
          <p:nvPr/>
        </p:nvCxnSpPr>
        <p:spPr>
          <a:xfrm>
            <a:off x="941696" y="5540992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270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Standard Deviation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Step 4: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Put it all together to calculate 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 = </a:t>
            </a:r>
            <a:r>
              <a:rPr lang="en-US" dirty="0">
                <a:sym typeface="MS Reference 2"/>
              </a:rPr>
              <a:t>√</a:t>
            </a:r>
            <a:r>
              <a:rPr lang="en-US" dirty="0" smtClean="0">
                <a:sym typeface="MS Reference 2"/>
              </a:rPr>
              <a:t>(546/9)</a:t>
            </a:r>
          </a:p>
          <a:p>
            <a:pPr marL="0" indent="0">
              <a:buNone/>
            </a:pPr>
            <a:r>
              <a:rPr lang="en-US" dirty="0" smtClean="0">
                <a:sym typeface="MS Reference 2"/>
              </a:rPr>
              <a:t>    = 7.79</a:t>
            </a:r>
          </a:p>
          <a:p>
            <a:pPr marL="0" indent="0">
              <a:buNone/>
            </a:pPr>
            <a:r>
              <a:rPr lang="en-US" dirty="0" smtClean="0">
                <a:sym typeface="MS Reference 2"/>
              </a:rPr>
              <a:t>    = 8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sz="2000" b="1" dirty="0" smtClean="0"/>
          </a:p>
          <a:p>
            <a:pPr marL="0" indent="0" algn="ctr">
              <a:buNone/>
            </a:pPr>
            <a:endParaRPr lang="en-US" sz="2000" b="1" dirty="0" smtClean="0"/>
          </a:p>
          <a:p>
            <a:pPr marL="0" indent="0" algn="ctr">
              <a:buNone/>
            </a:pPr>
            <a:endParaRPr lang="en-US" sz="2000" b="1" dirty="0" smtClean="0"/>
          </a:p>
          <a:p>
            <a:pPr marL="0" indent="0" algn="ctr">
              <a:spcBef>
                <a:spcPts val="0"/>
              </a:spcBef>
              <a:buNone/>
            </a:pPr>
            <a:endParaRPr lang="en-US" sz="2000" b="1" dirty="0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018789"/>
              </p:ext>
            </p:extLst>
          </p:nvPr>
        </p:nvGraphicFramePr>
        <p:xfrm>
          <a:off x="152401" y="1524000"/>
          <a:ext cx="4419599" cy="4259568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124989"/>
                <a:gridCol w="1285702"/>
                <a:gridCol w="1044633"/>
                <a:gridCol w="964275"/>
              </a:tblGrid>
              <a:tr h="6144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 Number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Measured Value 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</a:t>
                      </a:r>
                      <a:r>
                        <a:rPr kumimoji="0"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  <a:r>
                        <a:rPr lang="en-US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X)</a:t>
                      </a:r>
                      <a:r>
                        <a:rPr lang="en-US" sz="1800" b="1" u="none" strike="noStrike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Mean, 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Std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Dev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3124200" y="1869749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114800" y="1877709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5181600"/>
            <a:ext cx="2523670" cy="10977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9" name="Straight Connector 8"/>
          <p:cNvCxnSpPr/>
          <p:nvPr/>
        </p:nvCxnSpPr>
        <p:spPr>
          <a:xfrm>
            <a:off x="941696" y="5540992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270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Standard Deviation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for the class data:</a:t>
            </a:r>
          </a:p>
          <a:p>
            <a:pPr lvl="1"/>
            <a:r>
              <a:rPr lang="en-US" dirty="0" smtClean="0"/>
              <a:t>Mean = 87</a:t>
            </a:r>
          </a:p>
          <a:p>
            <a:pPr lvl="1"/>
            <a:r>
              <a:rPr lang="en-US" dirty="0" smtClean="0"/>
              <a:t>Standard deviation (S) = 8</a:t>
            </a:r>
          </a:p>
          <a:p>
            <a:endParaRPr lang="en-US" dirty="0" smtClean="0"/>
          </a:p>
          <a:p>
            <a:r>
              <a:rPr lang="en-US" dirty="0" smtClean="0"/>
              <a:t>1 </a:t>
            </a:r>
            <a:r>
              <a:rPr lang="en-US" dirty="0" err="1" smtClean="0"/>
              <a:t>s.d</a:t>
            </a:r>
            <a:r>
              <a:rPr lang="en-US" dirty="0" smtClean="0"/>
              <a:t>. would be (87 – 8) thru (87 + 8) or 81-95</a:t>
            </a:r>
          </a:p>
          <a:p>
            <a:pPr lvl="1"/>
            <a:r>
              <a:rPr lang="en-US" dirty="0" smtClean="0"/>
              <a:t>So, 68.3% of the data should fall between 81 and 95 </a:t>
            </a:r>
          </a:p>
          <a:p>
            <a:r>
              <a:rPr lang="en-US" dirty="0" smtClean="0"/>
              <a:t>2 </a:t>
            </a:r>
            <a:r>
              <a:rPr lang="en-US" dirty="0" err="1" smtClean="0"/>
              <a:t>s.d</a:t>
            </a:r>
            <a:r>
              <a:rPr lang="en-US" dirty="0" smtClean="0"/>
              <a:t>. would be (87 – 16) thru (87 + 16) or 71-103</a:t>
            </a:r>
          </a:p>
          <a:p>
            <a:pPr lvl="1"/>
            <a:r>
              <a:rPr lang="en-US" dirty="0" smtClean="0"/>
              <a:t>So</a:t>
            </a:r>
            <a:r>
              <a:rPr lang="en-US" dirty="0"/>
              <a:t>, </a:t>
            </a:r>
            <a:r>
              <a:rPr lang="en-US" dirty="0" smtClean="0"/>
              <a:t>95.4% </a:t>
            </a:r>
            <a:r>
              <a:rPr lang="en-US" dirty="0"/>
              <a:t>of the data should fall </a:t>
            </a:r>
            <a:r>
              <a:rPr lang="en-US"/>
              <a:t>between </a:t>
            </a:r>
            <a:r>
              <a:rPr lang="en-US" smtClean="0"/>
              <a:t>71 and </a:t>
            </a:r>
            <a:r>
              <a:rPr lang="en-US" dirty="0" smtClean="0"/>
              <a:t>103</a:t>
            </a:r>
            <a:endParaRPr lang="en-US" dirty="0"/>
          </a:p>
          <a:p>
            <a:r>
              <a:rPr lang="en-US" dirty="0" smtClean="0"/>
              <a:t>3 </a:t>
            </a:r>
            <a:r>
              <a:rPr lang="en-US" dirty="0" err="1" smtClean="0"/>
              <a:t>s.d.</a:t>
            </a:r>
            <a:r>
              <a:rPr lang="en-US" dirty="0" smtClean="0"/>
              <a:t> would be (87 – 24) thru (87 + 24) or 63-111</a:t>
            </a:r>
          </a:p>
          <a:p>
            <a:pPr lvl="1"/>
            <a:r>
              <a:rPr lang="en-US" dirty="0" smtClean="0"/>
              <a:t>So</a:t>
            </a:r>
            <a:r>
              <a:rPr lang="en-US" dirty="0"/>
              <a:t>, </a:t>
            </a:r>
            <a:r>
              <a:rPr lang="en-US" dirty="0" smtClean="0"/>
              <a:t>99.7% </a:t>
            </a:r>
            <a:r>
              <a:rPr lang="en-US" dirty="0"/>
              <a:t>of the data should fall between </a:t>
            </a:r>
            <a:r>
              <a:rPr lang="en-US" dirty="0" smtClean="0"/>
              <a:t>63 and 111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of Variability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Standard Error of the Mean (SEM)</a:t>
            </a:r>
          </a:p>
          <a:p>
            <a:pPr lvl="1"/>
            <a:r>
              <a:rPr lang="en-US" dirty="0" smtClean="0"/>
              <a:t>How accurate is the mean</a:t>
            </a:r>
          </a:p>
          <a:p>
            <a:pPr lvl="1"/>
            <a:r>
              <a:rPr lang="en-US" dirty="0" smtClean="0"/>
              <a:t>Accounts for both sample size and variability</a:t>
            </a:r>
          </a:p>
          <a:p>
            <a:pPr lvl="1"/>
            <a:r>
              <a:rPr lang="en-US" dirty="0" smtClean="0"/>
              <a:t>Used to represent uncertainty in an estimate of a mean</a:t>
            </a:r>
          </a:p>
          <a:p>
            <a:pPr lvl="1"/>
            <a:r>
              <a:rPr lang="en-US" dirty="0" smtClean="0"/>
              <a:t>As SE grows smaller, the likelihood that the sample mean is an accurate estimate of the population mean increases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50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Standard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7048"/>
            <a:ext cx="8686800" cy="51785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Using the same data from our Standard Deviation calculation:</a:t>
            </a:r>
          </a:p>
          <a:p>
            <a:pPr>
              <a:buNone/>
            </a:pPr>
            <a:r>
              <a:rPr lang="en-US" dirty="0" smtClean="0"/>
              <a:t>Mean = 87</a:t>
            </a:r>
          </a:p>
          <a:p>
            <a:pPr>
              <a:buNone/>
            </a:pPr>
            <a:r>
              <a:rPr lang="en-US" dirty="0" smtClean="0"/>
              <a:t>S = 8</a:t>
            </a:r>
          </a:p>
          <a:p>
            <a:pPr>
              <a:buNone/>
            </a:pPr>
            <a:r>
              <a:rPr lang="en-US" dirty="0" smtClean="0"/>
              <a:t>n = 10</a:t>
            </a:r>
          </a:p>
          <a:p>
            <a:pPr>
              <a:lnSpc>
                <a:spcPct val="6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60000"/>
              </a:lnSpc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SE</a:t>
            </a:r>
            <a:r>
              <a:rPr lang="en-US" baseline="-25000" dirty="0" smtClean="0"/>
              <a:t>X</a:t>
            </a:r>
            <a:r>
              <a:rPr lang="en-US" dirty="0" smtClean="0"/>
              <a:t> = 8/</a:t>
            </a:r>
            <a:r>
              <a:rPr lang="en-US" dirty="0" smtClean="0">
                <a:sym typeface="MS Reference 2"/>
              </a:rPr>
              <a:t> √10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ym typeface="MS Reference 2"/>
              </a:rPr>
              <a:t>	     = 2.52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ym typeface="MS Reference 2"/>
              </a:rPr>
              <a:t>	     = 2.5</a:t>
            </a:r>
            <a:endParaRPr lang="en-US" dirty="0" smtClean="0"/>
          </a:p>
          <a:p>
            <a:pPr>
              <a:lnSpc>
                <a:spcPct val="6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ym typeface="MS Reference 2"/>
              </a:rPr>
              <a:t>This means the measurements vary by </a:t>
            </a:r>
            <a:r>
              <a:rPr lang="en-US" dirty="0" smtClean="0">
                <a:ea typeface="MS Mincho"/>
                <a:cs typeface="Arial" pitchFamily="34" charset="0"/>
                <a:sym typeface="MS Reference 2"/>
              </a:rPr>
              <a:t>± 2.5 from the mean</a:t>
            </a:r>
            <a:endParaRPr lang="en-US" dirty="0">
              <a:cs typeface="Arial" pitchFamily="34" charset="0"/>
            </a:endParaRPr>
          </a:p>
        </p:txBody>
      </p:sp>
      <p:pic>
        <p:nvPicPr>
          <p:cNvPr id="9220" name="Picture 4" descr="http://ww2.tnstate.edu/ganter/BIO311-Ch6-Eq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2152" y="2362200"/>
            <a:ext cx="2133600" cy="10668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568952" y="4264152"/>
            <a:ext cx="3425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Bozeman video: Standard Error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Statistical analysis is used to collect a sample size of data which can infer what is occurring in the general population</a:t>
            </a:r>
          </a:p>
          <a:p>
            <a:r>
              <a:rPr lang="en-US" dirty="0" smtClean="0"/>
              <a:t>Typical data will show a normal distribution          (bell shaped curve).</a:t>
            </a:r>
          </a:p>
        </p:txBody>
      </p:sp>
      <p:pic>
        <p:nvPicPr>
          <p:cNvPr id="31746" name="Picture 2" descr="http://www.algebralab.org/img/49ab8f77-f675-423a-b8af-d46874987ab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3962400"/>
            <a:ext cx="3638550" cy="228876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1709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Standard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Common practice to add standard error bars to graphs, marking one standard error above &amp; below the sample mean (see figure below). These give an impression of the precision of estimation of the mean, in each sample.</a:t>
            </a:r>
            <a:endParaRPr lang="en-US" dirty="0"/>
          </a:p>
        </p:txBody>
      </p:sp>
      <p:pic>
        <p:nvPicPr>
          <p:cNvPr id="50178" name="Picture 2" descr="http://neurobiography.info/images/teaching/example_error_bar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429000"/>
            <a:ext cx="4572000" cy="303276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457200" y="3733800"/>
            <a:ext cx="3276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Which sample mean is a better estimate of its population mean, B or C?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4791670"/>
            <a:ext cx="327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Identify the two populations that are most likely to have statistically significant differences?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your data</a:t>
            </a:r>
            <a:endParaRPr lang="en-US" dirty="0"/>
          </a:p>
        </p:txBody>
      </p:sp>
      <p:sp>
        <p:nvSpPr>
          <p:cNvPr id="8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2829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graph should visually summarize what your experiment was trying to show</a:t>
            </a:r>
          </a:p>
          <a:p>
            <a:r>
              <a:rPr lang="en-US" dirty="0" smtClean="0"/>
              <a:t>Graph the mean heights of your control and different concentrations of variable</a:t>
            </a:r>
          </a:p>
          <a:p>
            <a:r>
              <a:rPr lang="en-US" dirty="0" smtClean="0"/>
              <a:t>Bar graph will work well</a:t>
            </a:r>
          </a:p>
          <a:p>
            <a:r>
              <a:rPr lang="en-US" dirty="0" smtClean="0"/>
              <a:t>Be sure to show the error intervals for each sample type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734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 Testing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was mentioned…the null hypothesis was that the addition of the variable would have no effect on plant growth	</a:t>
            </a:r>
          </a:p>
          <a:p>
            <a:pPr lvl="1"/>
            <a:r>
              <a:rPr lang="en-US" dirty="0" err="1" smtClean="0"/>
              <a:t>ie</a:t>
            </a:r>
            <a:r>
              <a:rPr lang="en-US" dirty="0" smtClean="0"/>
              <a:t>) the mean growth of each concentration should be the same as the mean growth of the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49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Student’s T-test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527048"/>
            <a:ext cx="8763000" cy="106375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To test the null hypothesis that 2 means are statistically equal (or if there is variation it is due to chance)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2743200"/>
            <a:ext cx="7370065" cy="2096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49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Student’s T-test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282952"/>
          </a:xfrm>
        </p:spPr>
        <p:txBody>
          <a:bodyPr>
            <a:normAutofit/>
          </a:bodyPr>
          <a:lstStyle/>
          <a:p>
            <a:r>
              <a:rPr lang="en-US" dirty="0" smtClean="0"/>
              <a:t>First we need to establish what our confidence level (error rate) should be…95%? 99%?</a:t>
            </a:r>
          </a:p>
          <a:p>
            <a:r>
              <a:rPr lang="en-US" dirty="0" smtClean="0"/>
              <a:t>We usually go with 95% for biology (</a:t>
            </a:r>
            <a:r>
              <a:rPr lang="el-GR" dirty="0" smtClean="0"/>
              <a:t>α</a:t>
            </a:r>
            <a:r>
              <a:rPr lang="en-US" dirty="0" smtClean="0"/>
              <a:t>=0.05).  If you were testing a new part for an airline you may want to do 99% (</a:t>
            </a:r>
            <a:r>
              <a:rPr lang="el-GR" dirty="0"/>
              <a:t>α</a:t>
            </a:r>
            <a:r>
              <a:rPr lang="en-US" dirty="0" smtClean="0"/>
              <a:t>=0.01). </a:t>
            </a:r>
          </a:p>
        </p:txBody>
      </p:sp>
      <p:pic>
        <p:nvPicPr>
          <p:cNvPr id="6" name="Picture 2" descr="http://www.syque.com/quality_tools/toolbook/Variation/Image375.gif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572000" y="3352800"/>
            <a:ext cx="4038600" cy="28957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1516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Student’s T-test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962400"/>
            <a:ext cx="5790627" cy="4333533"/>
          </a:xfrm>
          <a:prstGeom prst="rect">
            <a:avLst/>
          </a:prstGeom>
        </p:spPr>
      </p:pic>
      <p:sp>
        <p:nvSpPr>
          <p:cNvPr id="8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503920" cy="312115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Once you plug all the numbers into the t-test formula you will get a value.  </a:t>
            </a:r>
            <a:r>
              <a:rPr lang="en-US" dirty="0"/>
              <a:t>Use </a:t>
            </a:r>
            <a:r>
              <a:rPr lang="el-GR" dirty="0" smtClean="0"/>
              <a:t>α</a:t>
            </a:r>
            <a:r>
              <a:rPr lang="en-US" dirty="0" smtClean="0"/>
              <a:t>=0.05 and degrees of freedom, </a:t>
            </a:r>
            <a:r>
              <a:rPr lang="en-US" dirty="0" err="1" smtClean="0"/>
              <a:t>df</a:t>
            </a:r>
            <a:r>
              <a:rPr lang="en-US" dirty="0" smtClean="0"/>
              <a:t>, (n-1) to determine where your t value falls on the table</a:t>
            </a:r>
          </a:p>
          <a:p>
            <a:r>
              <a:rPr lang="en-US" dirty="0" smtClean="0"/>
              <a:t>Lets say we had 9 plants.  </a:t>
            </a:r>
            <a:r>
              <a:rPr lang="en-US" dirty="0" err="1" smtClean="0"/>
              <a:t>Df</a:t>
            </a:r>
            <a:r>
              <a:rPr lang="en-US" dirty="0" smtClean="0"/>
              <a:t> = 9-1=8</a:t>
            </a:r>
          </a:p>
          <a:p>
            <a:r>
              <a:rPr lang="en-US" dirty="0" smtClean="0"/>
              <a:t>If our t-value calculate was 3.012 it would be above 2.306 and therefore outside the 95% range</a:t>
            </a:r>
          </a:p>
          <a:p>
            <a:r>
              <a:rPr lang="en-US" dirty="0" smtClean="0"/>
              <a:t>The value shows that the mean of the variable was significantly different than that of the mean of the control (“we are more than 95% confident that the data does not match that of the control</a:t>
            </a:r>
          </a:p>
          <a:p>
            <a:r>
              <a:rPr lang="en-US" dirty="0" smtClean="0"/>
              <a:t>However, it wouldn’t have been “different enough” to be 99% confident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312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Two important considerations</a:t>
            </a:r>
          </a:p>
          <a:p>
            <a:pPr lvl="1"/>
            <a:r>
              <a:rPr lang="en-US" dirty="0" smtClean="0"/>
              <a:t>How much variation do I expect in my data?</a:t>
            </a:r>
          </a:p>
          <a:p>
            <a:pPr lvl="1"/>
            <a:r>
              <a:rPr lang="en-US" dirty="0" smtClean="0"/>
              <a:t>What would be the appropriate sample size?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of Central Tendencies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Mean</a:t>
            </a:r>
          </a:p>
          <a:p>
            <a:pPr lvl="1"/>
            <a:r>
              <a:rPr lang="en-US" dirty="0" smtClean="0"/>
              <a:t>Average of data set</a:t>
            </a:r>
          </a:p>
          <a:p>
            <a:r>
              <a:rPr lang="en-US" dirty="0" smtClean="0"/>
              <a:t>Median</a:t>
            </a:r>
          </a:p>
          <a:p>
            <a:pPr lvl="1"/>
            <a:r>
              <a:rPr lang="en-US" dirty="0" smtClean="0"/>
              <a:t>Middle value of data set</a:t>
            </a:r>
          </a:p>
          <a:p>
            <a:pPr lvl="1"/>
            <a:r>
              <a:rPr lang="en-US" dirty="0" smtClean="0"/>
              <a:t>Not sensitive to outlying data</a:t>
            </a:r>
          </a:p>
          <a:p>
            <a:r>
              <a:rPr lang="en-US" dirty="0" smtClean="0"/>
              <a:t>Mode</a:t>
            </a:r>
          </a:p>
          <a:p>
            <a:pPr lvl="1"/>
            <a:r>
              <a:rPr lang="en-US" dirty="0" smtClean="0"/>
              <a:t>Most common value of data set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your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conducted an experiment to see if the variable you added had any impact on plant growth</a:t>
            </a:r>
          </a:p>
          <a:p>
            <a:r>
              <a:rPr lang="en-US" dirty="0" smtClean="0"/>
              <a:t>Null hypothesis- Adding the variable will have NO impact on plant growth</a:t>
            </a:r>
          </a:p>
          <a:p>
            <a:r>
              <a:rPr lang="en-US" dirty="0" smtClean="0"/>
              <a:t>Alternate Hypothesis- Adding your variable will increase the growth rate of the plants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11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your data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4267200" cy="469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24400" y="1676400"/>
            <a:ext cx="4114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It appears like there is an increase in growth compared to that of the control…BUT we need to be sure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increase in growth is </a:t>
            </a:r>
            <a:r>
              <a:rPr lang="en-US" dirty="0" smtClean="0">
                <a:solidFill>
                  <a:srgbClr val="FF0000"/>
                </a:solidFill>
              </a:rPr>
              <a:t>SIGNIFICANT?? </a:t>
            </a:r>
            <a:r>
              <a:rPr lang="en-US" dirty="0" smtClean="0"/>
              <a:t>1 extra cm? 10 cm?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51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your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First we have to figure out what is “normal”</a:t>
            </a:r>
          </a:p>
          <a:p>
            <a:r>
              <a:rPr lang="en-US" dirty="0" err="1" smtClean="0"/>
              <a:t>Ie</a:t>
            </a:r>
            <a:r>
              <a:rPr lang="en-US" dirty="0" smtClean="0"/>
              <a:t>) what do we expect to happen without the addition of your variable? </a:t>
            </a:r>
          </a:p>
          <a:p>
            <a:r>
              <a:rPr lang="en-US" dirty="0" smtClean="0"/>
              <a:t>This will be your control.  You have 3 trials each with 3 samples…average those 9 samples</a:t>
            </a:r>
          </a:p>
          <a:p>
            <a:r>
              <a:rPr lang="en-US" dirty="0" err="1" smtClean="0"/>
              <a:t>Ie</a:t>
            </a:r>
            <a:r>
              <a:rPr lang="en-US" dirty="0" smtClean="0"/>
              <a:t>) Find the mean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79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of Average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/>
          </a:bodyPr>
          <a:lstStyle/>
          <a:p>
            <a:r>
              <a:rPr lang="en-US" dirty="0" smtClean="0"/>
              <a:t>Mean: average of the data set</a:t>
            </a:r>
          </a:p>
          <a:p>
            <a:pPr lvl="1"/>
            <a:r>
              <a:rPr lang="en-US" dirty="0" smtClean="0"/>
              <a:t>Steps:</a:t>
            </a:r>
          </a:p>
          <a:p>
            <a:pPr lvl="2"/>
            <a:r>
              <a:rPr lang="en-US" dirty="0" smtClean="0"/>
              <a:t>Add all the numbers and then divide by how many numbers you added together</a:t>
            </a:r>
          </a:p>
          <a:p>
            <a:pPr lvl="2" algn="ctr">
              <a:buNone/>
            </a:pPr>
            <a:endParaRPr lang="en-US" dirty="0" smtClean="0"/>
          </a:p>
          <a:p>
            <a:pPr lvl="2" algn="ctr">
              <a:buNone/>
            </a:pPr>
            <a:endParaRPr lang="en-US" b="1" dirty="0" smtClean="0"/>
          </a:p>
        </p:txBody>
      </p:sp>
      <p:grpSp>
        <p:nvGrpSpPr>
          <p:cNvPr id="11" name="Group 10"/>
          <p:cNvGrpSpPr/>
          <p:nvPr/>
        </p:nvGrpSpPr>
        <p:grpSpPr>
          <a:xfrm>
            <a:off x="1066800" y="3339152"/>
            <a:ext cx="1981200" cy="990600"/>
            <a:chOff x="609600" y="3380096"/>
            <a:chExt cx="1981200" cy="990600"/>
          </a:xfrm>
        </p:grpSpPr>
        <p:sp>
          <p:nvSpPr>
            <p:cNvPr id="9" name="Rectangle 8"/>
            <p:cNvSpPr/>
            <p:nvPr/>
          </p:nvSpPr>
          <p:spPr>
            <a:xfrm>
              <a:off x="609600" y="3380096"/>
              <a:ext cx="1981200" cy="990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0964" name="Picture 4" descr="Sample Mean Formula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5800" y="3429000"/>
              <a:ext cx="1844037" cy="914400"/>
            </a:xfrm>
            <a:prstGeom prst="rect">
              <a:avLst/>
            </a:prstGeom>
            <a:noFill/>
          </p:spPr>
        </p:pic>
      </p:grpSp>
      <p:pic>
        <p:nvPicPr>
          <p:cNvPr id="40968" name="Picture 8" descr="http://www.nursingplanet.com/biostatistics/mean_formul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3429000"/>
            <a:ext cx="3966687" cy="838200"/>
          </a:xfrm>
          <a:prstGeom prst="rect">
            <a:avLst/>
          </a:prstGeom>
          <a:noFill/>
        </p:spPr>
      </p:pic>
      <p:sp>
        <p:nvSpPr>
          <p:cNvPr id="10" name="Equal 9"/>
          <p:cNvSpPr/>
          <p:nvPr/>
        </p:nvSpPr>
        <p:spPr>
          <a:xfrm>
            <a:off x="3429000" y="3657600"/>
            <a:ext cx="381000" cy="381000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14400" y="4648200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/>
              <a:t>Example:   3, 4, 5, 6, 7 </a:t>
            </a:r>
          </a:p>
          <a:p>
            <a:endParaRPr lang="en-US" sz="2000" dirty="0" smtClean="0"/>
          </a:p>
          <a:p>
            <a:pPr algn="ctr"/>
            <a:r>
              <a:rPr lang="en-US" sz="2000" dirty="0" smtClean="0"/>
              <a:t>3+4+5+6+7= 25 </a:t>
            </a:r>
          </a:p>
          <a:p>
            <a:pPr algn="ctr"/>
            <a:r>
              <a:rPr lang="en-US" sz="2000" dirty="0" smtClean="0"/>
              <a:t>25 divided by 5 = 5 </a:t>
            </a:r>
          </a:p>
          <a:p>
            <a:pPr algn="ctr"/>
            <a:r>
              <a:rPr lang="en-US" sz="2000" dirty="0" smtClean="0"/>
              <a:t>The mean is 5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46514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your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now have a number that represents the average growth of your control plants</a:t>
            </a:r>
          </a:p>
          <a:p>
            <a:r>
              <a:rPr lang="en-US" dirty="0" smtClean="0"/>
              <a:t>We need to compare that value to the mean average of the samples that had the variable added</a:t>
            </a:r>
          </a:p>
          <a:p>
            <a:r>
              <a:rPr lang="en-US" dirty="0" smtClean="0"/>
              <a:t>We need to see how far the values deviate (are different from) from that of the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6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35B1131E7CB849B9506A2226DCFA8F" ma:contentTypeVersion="1" ma:contentTypeDescription="Create a new document." ma:contentTypeScope="" ma:versionID="dcb63f7b7ef1dcc38726052bb0b7576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63731BA-3D91-4338-989D-B120A77779C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833C610-2ED6-4CF7-9984-7D0BE70377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DC50844-AAC8-4821-B849-843E0559CF76}">
  <ds:schemaRefs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terms/"/>
    <ds:schemaRef ds:uri="http://www.w3.org/XML/1998/namespace"/>
    <ds:schemaRef ds:uri="http://schemas.microsoft.com/office/2006/documentManagement/type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1314</TotalTime>
  <Words>1393</Words>
  <Application>Microsoft Office PowerPoint</Application>
  <PresentationFormat>On-screen Show (4:3)</PresentationFormat>
  <Paragraphs>373</Paragraphs>
  <Slides>25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Civic</vt:lpstr>
      <vt:lpstr>AP Biology Intro to Statistics</vt:lpstr>
      <vt:lpstr>Statistics</vt:lpstr>
      <vt:lpstr>Statistical Analysis</vt:lpstr>
      <vt:lpstr>Measures of Central Tendencies</vt:lpstr>
      <vt:lpstr>Analyzing your data</vt:lpstr>
      <vt:lpstr>Analyzing your data</vt:lpstr>
      <vt:lpstr>Analyzing your data</vt:lpstr>
      <vt:lpstr>Measures of Average</vt:lpstr>
      <vt:lpstr>Analyzing your data</vt:lpstr>
      <vt:lpstr>Measures of Variability</vt:lpstr>
      <vt:lpstr>Standard Deviation</vt:lpstr>
      <vt:lpstr>Calculating Standard Deviation</vt:lpstr>
      <vt:lpstr>Calculating Standard Deviation</vt:lpstr>
      <vt:lpstr>Calculating Standard Deviation</vt:lpstr>
      <vt:lpstr>Calculating Standard Deviation</vt:lpstr>
      <vt:lpstr>Calculating Standard Deviation</vt:lpstr>
      <vt:lpstr>Calculating Standard Deviation</vt:lpstr>
      <vt:lpstr>Measures of Variability</vt:lpstr>
      <vt:lpstr>Calculating Standard Error</vt:lpstr>
      <vt:lpstr>Graphing Standard Error</vt:lpstr>
      <vt:lpstr>Graphing your data</vt:lpstr>
      <vt:lpstr>Hypothesis Testing</vt:lpstr>
      <vt:lpstr>Student’s T-test</vt:lpstr>
      <vt:lpstr>Student’s T-test</vt:lpstr>
      <vt:lpstr>Student’s T-test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Biology Intro to Statistic</dc:title>
  <dc:creator>Carolyn A. Haut</dc:creator>
  <cp:lastModifiedBy>Harkness, Scott</cp:lastModifiedBy>
  <cp:revision>74</cp:revision>
  <dcterms:created xsi:type="dcterms:W3CDTF">2014-08-20T03:10:57Z</dcterms:created>
  <dcterms:modified xsi:type="dcterms:W3CDTF">2017-11-03T17:39:28Z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0x010100A235B1131E7CB849B9506A2226DCFA8F</vt:lpwstr>
  </property>
</Properties>
</file>